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256" r:id="rId2"/>
    <p:sldId id="276" r:id="rId3"/>
    <p:sldId id="277" r:id="rId4"/>
    <p:sldId id="278" r:id="rId5"/>
    <p:sldId id="279" r:id="rId6"/>
    <p:sldId id="280" r:id="rId7"/>
    <p:sldId id="287" r:id="rId8"/>
    <p:sldId id="288" r:id="rId9"/>
    <p:sldId id="281" r:id="rId10"/>
    <p:sldId id="282" r:id="rId11"/>
    <p:sldId id="283" r:id="rId12"/>
    <p:sldId id="284" r:id="rId13"/>
    <p:sldId id="27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7918-874D-E349-9DD7-1AF97ACD4E88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9831-1B2C-2241-886E-6FF258AB7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0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F17F3EE-75F4-B049-9601-CFD6EF571C0F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B651178-3AB8-AE4D-B711-FDE5A8D019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rstreit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497" y="2972053"/>
            <a:ext cx="8634652" cy="2046876"/>
          </a:xfrm>
        </p:spPr>
        <p:txBody>
          <a:bodyPr/>
          <a:lstStyle/>
          <a:p>
            <a:r>
              <a:rPr lang="en-US" dirty="0" smtClean="0"/>
              <a:t>Solving for Perennial Patterns: Composing Place-Conscious Citizenship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5" y="5132752"/>
            <a:ext cx="7196328" cy="987552"/>
          </a:xfrm>
        </p:spPr>
        <p:txBody>
          <a:bodyPr/>
          <a:lstStyle/>
          <a:p>
            <a:r>
              <a:rPr lang="en-US" sz="2400" dirty="0" smtClean="0"/>
              <a:t>Aubrey Streit Krug</a:t>
            </a:r>
          </a:p>
          <a:p>
            <a:r>
              <a:rPr lang="en-US" sz="2400" dirty="0" smtClean="0"/>
              <a:t>University of Nebraska-Lincoln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 Local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and observe arguments on campus</a:t>
            </a:r>
          </a:p>
          <a:p>
            <a:r>
              <a:rPr lang="en-US" dirty="0" smtClean="0"/>
              <a:t>Discuss James Farrell’s </a:t>
            </a:r>
            <a:r>
              <a:rPr lang="en-US" i="1" dirty="0" smtClean="0"/>
              <a:t>The Nature of College</a:t>
            </a:r>
            <a:r>
              <a:rPr lang="en-US" dirty="0" smtClean="0"/>
              <a:t>, connecting it to students’ experiences</a:t>
            </a:r>
            <a:endParaRPr lang="en-US" i="1" dirty="0" smtClean="0"/>
          </a:p>
          <a:p>
            <a:r>
              <a:rPr lang="en-US" dirty="0" smtClean="0"/>
              <a:t>Identify an issue question</a:t>
            </a:r>
          </a:p>
          <a:p>
            <a:r>
              <a:rPr lang="en-US" dirty="0" smtClean="0"/>
              <a:t>Explore ways different stakeholders have answered that question in order to arrive at their own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an Argument about a Global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Broaden our sense of context as well as who counts as a stakeholder</a:t>
            </a:r>
          </a:p>
          <a:p>
            <a:r>
              <a:rPr lang="en-US" dirty="0" smtClean="0"/>
              <a:t>Read Bill </a:t>
            </a:r>
            <a:r>
              <a:rPr lang="en-US" dirty="0" err="1" smtClean="0"/>
              <a:t>McKibben’s</a:t>
            </a:r>
            <a:r>
              <a:rPr lang="en-US" dirty="0" smtClean="0"/>
              <a:t> </a:t>
            </a:r>
            <a:r>
              <a:rPr lang="en-US" i="1" dirty="0" err="1" smtClean="0"/>
              <a:t>Eaarth</a:t>
            </a:r>
            <a:r>
              <a:rPr lang="en-US" i="1" dirty="0" smtClean="0"/>
              <a:t>: Making a Life on a Tough New Planet</a:t>
            </a:r>
            <a:r>
              <a:rPr lang="en-US" dirty="0" smtClean="0"/>
              <a:t> and identify rhetorical strategies as well as underlying patterns (e.g., </a:t>
            </a:r>
            <a:r>
              <a:rPr lang="en-US" dirty="0" err="1" smtClean="0"/>
              <a:t>McKibben</a:t>
            </a:r>
            <a:r>
              <a:rPr lang="en-US" dirty="0" smtClean="0"/>
              <a:t> critiques the economic logic of continual growth)</a:t>
            </a:r>
          </a:p>
          <a:p>
            <a:r>
              <a:rPr lang="en-US" dirty="0" smtClean="0"/>
              <a:t>Use evidence from the text as well as context to assess the effectiveness of </a:t>
            </a:r>
            <a:r>
              <a:rPr lang="en-US" dirty="0" err="1" smtClean="0"/>
              <a:t>McKibben’s</a:t>
            </a:r>
            <a:r>
              <a:rPr lang="en-US" dirty="0" smtClean="0"/>
              <a:t> choices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58" y="79468"/>
            <a:ext cx="8758130" cy="1417638"/>
          </a:xfrm>
        </p:spPr>
        <p:txBody>
          <a:bodyPr/>
          <a:lstStyle/>
          <a:p>
            <a:r>
              <a:rPr lang="en-US" sz="4400" dirty="0" smtClean="0"/>
              <a:t>Making a Public Argument that Connects the Local and the Global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34" y="1755014"/>
            <a:ext cx="8634653" cy="48505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use writing to perceive the forces that link “placeless” places like suburbia and the academy and to bridge the gaps between them</a:t>
            </a:r>
          </a:p>
          <a:p>
            <a:r>
              <a:rPr lang="en-US" dirty="0" smtClean="0"/>
              <a:t>Make a public argument that traces cultural, economic, or ecological connections</a:t>
            </a:r>
          </a:p>
          <a:p>
            <a:r>
              <a:rPr lang="en-US" dirty="0" smtClean="0"/>
              <a:t>Map the context, audience, and logic of their argument as they draft</a:t>
            </a:r>
          </a:p>
          <a:p>
            <a:r>
              <a:rPr lang="en-US" dirty="0" smtClean="0"/>
              <a:t>Interview stakeholders in the community, and share final projects with them</a:t>
            </a:r>
          </a:p>
          <a:p>
            <a:r>
              <a:rPr lang="en-US" dirty="0" smtClean="0"/>
              <a:t> Examples: college &amp; career guide for suburban high school students; letter to the Chancellor about university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Aubrey Streit Krug</a:t>
            </a:r>
          </a:p>
          <a:p>
            <a:pPr>
              <a:buNone/>
            </a:pPr>
            <a:r>
              <a:rPr lang="en-US" sz="3000" dirty="0" smtClean="0"/>
              <a:t>University of Nebraska-Lincoln</a:t>
            </a:r>
          </a:p>
          <a:p>
            <a:pPr>
              <a:buNone/>
            </a:pPr>
            <a:r>
              <a:rPr lang="en-US" sz="3000" dirty="0" smtClean="0">
                <a:hlinkClick r:id="rId2"/>
              </a:rPr>
              <a:t>arstreit@gmail.com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hlinkClick r:id="rId2"/>
              </a:rPr>
              <a:t>@astreitkrug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210924"/>
            <a:ext cx="8634652" cy="2046876"/>
          </a:xfrm>
        </p:spPr>
        <p:txBody>
          <a:bodyPr/>
          <a:lstStyle/>
          <a:p>
            <a:r>
              <a:rPr lang="en-US" dirty="0" smtClean="0"/>
              <a:t>Questions, ideas, &amp; comments on revising place-conscious composition . .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new crop of</a:t>
            </a:r>
            <a:br>
              <a:rPr lang="en-US" dirty="0" smtClean="0"/>
            </a:br>
            <a:r>
              <a:rPr lang="en-US" dirty="0" smtClean="0"/>
              <a:t>students to teach”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orderly arrangement of human bodies that I cultivate/encourage to grow in order to harvest knowledge?</a:t>
            </a:r>
          </a:p>
          <a:p>
            <a:r>
              <a:rPr lang="en-US" sz="3200" dirty="0" smtClean="0"/>
              <a:t>A metaphor worth reflecting on . . 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Composition, like agriculture, is an annual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Suburban context of the University of Nebraska-Lincoln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Annual “crops” and suburbia are connected through an economic logic naturalized in educational practices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0559" y="79468"/>
            <a:ext cx="9287322" cy="1417638"/>
          </a:xfrm>
        </p:spPr>
        <p:txBody>
          <a:bodyPr/>
          <a:lstStyle/>
          <a:p>
            <a:r>
              <a:rPr lang="en-US" dirty="0" smtClean="0"/>
              <a:t>Theorizing a perennial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might we compose place-conscious citizenship in suburban contexts?</a:t>
            </a:r>
          </a:p>
          <a:p>
            <a:r>
              <a:rPr lang="en-US" sz="3200" dirty="0" smtClean="0"/>
              <a:t>I suggest that we need to make the turn from composition as annual to composition as perennial.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Perennial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Constructed rather than naturalized sense of place in stereotypically “placeless” spaces like academia and suburbia</a:t>
            </a:r>
          </a:p>
          <a:p>
            <a:r>
              <a:rPr lang="en-US" dirty="0" smtClean="0"/>
              <a:t>Language and writing are tools for building communities of citizenship to </a:t>
            </a:r>
            <a:r>
              <a:rPr lang="en-US" i="1" dirty="0" smtClean="0"/>
              <a:t>re</a:t>
            </a:r>
            <a:r>
              <a:rPr lang="en-US" dirty="0" smtClean="0"/>
              <a:t>-place current suburban places </a:t>
            </a:r>
          </a:p>
          <a:p>
            <a:r>
              <a:rPr lang="en-US" dirty="0" smtClean="0"/>
              <a:t>Longer-term relationships with students—or more practically, helping students begin to see the annual system that they are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Perennial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“Places” the first-year composition classroom in context, with context (immediate circumstances of a rhetorical event) stretching to include social, cultural, historical, linguistic, ecological, and material forces</a:t>
            </a:r>
          </a:p>
          <a:p>
            <a:r>
              <a:rPr lang="en-US" dirty="0" smtClean="0"/>
              <a:t>Encourages students to think about their writing processes as </a:t>
            </a:r>
            <a:r>
              <a:rPr lang="en-US" i="1" dirty="0" smtClean="0"/>
              <a:t>patterns</a:t>
            </a:r>
            <a:r>
              <a:rPr lang="en-US" dirty="0" smtClean="0"/>
              <a:t> rather than as problems, and to “solve for pattern”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solving problems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Problems need to be corrected with outside, expert solutions</a:t>
            </a:r>
          </a:p>
          <a:p>
            <a:r>
              <a:rPr lang="en-US" sz="2800" dirty="0" smtClean="0"/>
              <a:t>Writing “right” in order to get a good grade and a good job</a:t>
            </a:r>
          </a:p>
          <a:p>
            <a:r>
              <a:rPr lang="en-US" sz="2800" dirty="0" smtClean="0"/>
              <a:t>Transactional and temporary student-teacher relationship</a:t>
            </a:r>
          </a:p>
          <a:p>
            <a:r>
              <a:rPr lang="en-US" sz="2800" dirty="0" smtClean="0"/>
              <a:t>Annual pattern of short-term learning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 to “solving for pattern”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5173" y="1940141"/>
            <a:ext cx="7612064" cy="4182035"/>
          </a:xfrm>
        </p:spPr>
        <p:txBody>
          <a:bodyPr>
            <a:noAutofit/>
          </a:bodyPr>
          <a:lstStyle/>
          <a:p>
            <a:r>
              <a:rPr lang="en-US" sz="2800" dirty="0" smtClean="0"/>
              <a:t>Patterns and processes are developed by writers over time in response to the world, for good reasons</a:t>
            </a:r>
          </a:p>
          <a:p>
            <a:r>
              <a:rPr lang="en-US" sz="2800" dirty="0" smtClean="0"/>
              <a:t>The writer has agency to perceive and choose his/her patterns</a:t>
            </a:r>
          </a:p>
          <a:p>
            <a:r>
              <a:rPr lang="en-US" sz="2800" dirty="0" smtClean="0"/>
              <a:t>Inquiry-driven, conversational student-teacher relationship</a:t>
            </a:r>
          </a:p>
          <a:p>
            <a:r>
              <a:rPr lang="en-US" sz="2800" dirty="0" smtClean="0"/>
              <a:t>Plants seeds for perennial pattern of “far transfer”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this into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interconnected writing projects for a general education course on writing, rhetoric, and argument</a:t>
            </a:r>
          </a:p>
          <a:p>
            <a:r>
              <a:rPr lang="en-US" dirty="0" smtClean="0"/>
              <a:t>Designed to invite students to inquire into the place of the public, land-grant university in its suburban context—and to begin perceiving and solving for patterns about how they compose their texts and their selves in relationship to this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1390</TotalTime>
  <Words>613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Habitat</vt:lpstr>
      <vt:lpstr>Solving for Perennial Patterns: Composing Place-Conscious Citizenship</vt:lpstr>
      <vt:lpstr>“a new crop of students to teach”</vt:lpstr>
      <vt:lpstr>Three realizations</vt:lpstr>
      <vt:lpstr>Theorizing a perennial pedagogy</vt:lpstr>
      <vt:lpstr>Perennial pedagogy</vt:lpstr>
      <vt:lpstr>Perennial pedagogy</vt:lpstr>
      <vt:lpstr>From solving problems . . .</vt:lpstr>
      <vt:lpstr>. . . to “solving for pattern”</vt:lpstr>
      <vt:lpstr>Putting this into practice</vt:lpstr>
      <vt:lpstr>Exploring a Local Argument</vt:lpstr>
      <vt:lpstr>Analyzing an Argument about a Global Issue</vt:lpstr>
      <vt:lpstr>Making a Public Argument that Connects the Local and the Global</vt:lpstr>
      <vt:lpstr>Thank you!</vt:lpstr>
      <vt:lpstr>Questions, ideas, &amp; comments on revising place-conscious composition . . .</vt:lpstr>
    </vt:vector>
  </TitlesOfParts>
  <Company>Buhler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Briefing 1: Aug. 20-24</dc:title>
  <dc:creator>Aubrey Streit Krug</dc:creator>
  <cp:lastModifiedBy>Katie</cp:lastModifiedBy>
  <cp:revision>56</cp:revision>
  <dcterms:created xsi:type="dcterms:W3CDTF">2013-05-27T23:30:54Z</dcterms:created>
  <dcterms:modified xsi:type="dcterms:W3CDTF">2015-01-17T15:04:44Z</dcterms:modified>
</cp:coreProperties>
</file>